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0" r:id="rId3"/>
    <p:sldId id="329" r:id="rId4"/>
    <p:sldId id="263" r:id="rId5"/>
    <p:sldId id="389" r:id="rId6"/>
    <p:sldId id="390" r:id="rId7"/>
    <p:sldId id="391" r:id="rId8"/>
    <p:sldId id="392" r:id="rId9"/>
    <p:sldId id="395" r:id="rId10"/>
    <p:sldId id="387" r:id="rId11"/>
    <p:sldId id="393" r:id="rId12"/>
    <p:sldId id="394" r:id="rId13"/>
    <p:sldId id="388" r:id="rId14"/>
    <p:sldId id="330" r:id="rId15"/>
    <p:sldId id="261" r:id="rId16"/>
    <p:sldId id="323" r:id="rId17"/>
    <p:sldId id="331" r:id="rId18"/>
    <p:sldId id="285" r:id="rId19"/>
    <p:sldId id="279" r:id="rId20"/>
    <p:sldId id="280" r:id="rId21"/>
    <p:sldId id="277" r:id="rId22"/>
    <p:sldId id="281" r:id="rId23"/>
    <p:sldId id="287" r:id="rId24"/>
    <p:sldId id="303" r:id="rId25"/>
    <p:sldId id="275" r:id="rId26"/>
    <p:sldId id="262" r:id="rId27"/>
    <p:sldId id="26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iffith, Malachi" initials="GM" lastIdx="1" clrIdx="0">
    <p:extLst>
      <p:ext uri="{19B8F6BF-5375-455C-9EA6-DF929625EA0E}">
        <p15:presenceInfo xmlns:p15="http://schemas.microsoft.com/office/powerpoint/2012/main" userId="S::mgriffit@wustl.edu::9d633e79-9750-4d9a-b531-cd75308c7a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483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3E35-CD80-874A-A3D7-254E954BB753}" type="datetimeFigureOut">
              <a:rPr lang="en-US" smtClean="0"/>
              <a:pPr/>
              <a:t>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90392-6C30-1942-A2CE-3FA72429B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9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16C15-7665-174C-99B8-5B237ACA6582}" type="datetimeFigureOut">
              <a:rPr lang="en-US" smtClean="0"/>
              <a:pPr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1BD6-11A6-594E-AFA1-283323A41F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pie chart is more intuitive than a bar plot when you have two numbers in a 1:3 proportion.  Even then, it only works well when the slice is aligned.  Basically if your data is more complex than this, the pie chart starts to suck pretty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Note the use of colors that are easy to distinguish from one another.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all data is displayed in the same 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have bot the absolute numbers of cases, and the proportions of total listed on the left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we are able to show them in descending order. Instead of searching and parsing the relative size of the pie slices.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Finally, note the overlaid line that we can use to assess the cumulative proportion of all cases represented by the top N categories.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1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5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/>
              <a:t>If we overlay</a:t>
            </a:r>
            <a:r>
              <a:rPr lang="en-US" baseline="0" dirty="0"/>
              <a:t> each of these mutations on the rest of the platinum variants and use a clonality inference tools like SciClone we can resolve 6 different sub-clones, each with a couple driver mutations present.  Except sub-clone 6. Based on our experiences so far we probably still haven’t sequenced deeply enough to find a driver event in that sub-clone yet.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/>
              <a:t>You can see how in each of the surrounding plots, a shift in VAF distribution is occurring between primary and relapse.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Whole genome data is exceptionally</a:t>
            </a:r>
            <a:r>
              <a:rPr lang="en-US" baseline="0" dirty="0"/>
              <a:t> good a detecting copy number alterations in tumors.  You essentially get a beautiful digital karyotype for each tumor.  Here we see a complex amplification affecting KRAS and ETV6 and other critical cancer genes by both single copy and two copy gains.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We currently use </a:t>
            </a:r>
            <a:r>
              <a:rPr lang="en-US" baseline="0" dirty="0" err="1"/>
              <a:t>cnv</a:t>
            </a:r>
            <a:r>
              <a:rPr lang="en-US" baseline="0" dirty="0"/>
              <a:t>-hmm, </a:t>
            </a:r>
            <a:r>
              <a:rPr lang="en-US" baseline="0" dirty="0" err="1"/>
              <a:t>CopyCat</a:t>
            </a:r>
            <a:r>
              <a:rPr lang="en-US" baseline="0" dirty="0"/>
              <a:t>, and </a:t>
            </a:r>
            <a:r>
              <a:rPr lang="en-US" baseline="0" dirty="0" err="1"/>
              <a:t>CnView</a:t>
            </a:r>
            <a:r>
              <a:rPr lang="en-US" baseline="0" dirty="0"/>
              <a:t> for this kind of copy number analysis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3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1BD6-11A6-594E-AFA1-283323A41F7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9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8737" y="3011714"/>
            <a:ext cx="5242063" cy="1084036"/>
          </a:xfrm>
        </p:spPr>
        <p:txBody>
          <a:bodyPr anchor="b">
            <a:normAutofit/>
          </a:bodyPr>
          <a:lstStyle>
            <a:lvl1pPr algn="l">
              <a:defRPr sz="2600" b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4368800"/>
            <a:ext cx="5242063" cy="12192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98737" y="6240462"/>
            <a:ext cx="5242064" cy="365125"/>
          </a:xfrm>
        </p:spPr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5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5" y="163716"/>
            <a:ext cx="8636001" cy="1272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6784" y="3510643"/>
            <a:ext cx="8690429" cy="1362075"/>
          </a:xfrm>
        </p:spPr>
        <p:txBody>
          <a:bodyPr anchor="ctr" anchorCtr="0">
            <a:noAutofit/>
          </a:bodyPr>
          <a:lstStyle>
            <a:lvl1pPr algn="l">
              <a:defRPr sz="2600" b="1" cap="none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6785" y="5107215"/>
            <a:ext cx="8690429" cy="7620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section subtitle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786" y="1006929"/>
            <a:ext cx="4197112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6929"/>
            <a:ext cx="4214586" cy="51192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1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6" y="273050"/>
            <a:ext cx="3238727" cy="11620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49" y="273050"/>
            <a:ext cx="5396593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86" y="1435100"/>
            <a:ext cx="3238728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Presenter &lt;address@genome.wustl.edu&gt;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89" y="4800600"/>
            <a:ext cx="872716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189" y="254000"/>
            <a:ext cx="8727166" cy="436335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189" y="5367338"/>
            <a:ext cx="87271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</a:t>
            </a:r>
            <a:r>
              <a:rPr lang="en-US" dirty="0" err="1"/>
              <a:t>address@genome.wustl.edu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3121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785" y="110803"/>
            <a:ext cx="8636001" cy="57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85" y="1016000"/>
            <a:ext cx="8636001" cy="51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785" y="6356350"/>
            <a:ext cx="8118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Presenter &lt;address@genome.wustl.edu&gt;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8916" y="6396080"/>
            <a:ext cx="3403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685820D5-08CF-9941-8955-EE599C6FFB49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13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mkweb.bcgsc.ca/colornames/" TargetMode="External"/><Relationship Id="rId3" Type="http://schemas.openxmlformats.org/officeDocument/2006/relationships/hyperlink" Target="http://circos.ca/" TargetMode="External"/><Relationship Id="rId7" Type="http://schemas.openxmlformats.org/officeDocument/2006/relationships/hyperlink" Target="http://mkweb.bcgsc.ca/colorblind/" TargetMode="External"/><Relationship Id="rId2" Type="http://schemas.openxmlformats.org/officeDocument/2006/relationships/hyperlink" Target="https://www.nature.com/articles/nmeth.28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kweb.bcgsc.ca/brewer/talks/color-palettes-brewer.pdf" TargetMode="External"/><Relationship Id="rId5" Type="http://schemas.openxmlformats.org/officeDocument/2006/relationships/hyperlink" Target="http://mkweb.bcgsc.ca/color/" TargetMode="External"/><Relationship Id="rId4" Type="http://schemas.openxmlformats.org/officeDocument/2006/relationships/hyperlink" Target="http://mkweb.bcgsc.ca/pie.chart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371/journal.pcbi.100383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ffithlab/GenVisR" TargetMode="Externa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nviz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hyperlink" Target="http://blogs.nature.com/methagora/2013/07/data-visualization-points-of-view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mkweb.bcgsc.ca/vizbi/2013/krzywinski-visual-design-principles-vizbi201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vizbi/2013/krzywinski-visual-design-principles-vizbi2013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kweb.bcgsc.ca/pie.char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data visualization and interpretation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8737" y="5141551"/>
            <a:ext cx="5242063" cy="12192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1800" dirty="0"/>
              <a:t>Malachi Griffith, Obi Griffith, Zachary Skidmore</a:t>
            </a:r>
          </a:p>
          <a:p>
            <a:pPr algn="r"/>
            <a:r>
              <a:rPr lang="en-US" sz="1800" dirty="0" err="1"/>
              <a:t>Evomics</a:t>
            </a:r>
            <a:r>
              <a:rPr lang="en-US" sz="1800" dirty="0"/>
              <a:t>, Workshop on Genomics</a:t>
            </a:r>
          </a:p>
          <a:p>
            <a:pPr algn="r"/>
            <a:r>
              <a:rPr lang="en-US" sz="1800" dirty="0"/>
              <a:t>Jan 11, 2019</a:t>
            </a:r>
          </a:p>
          <a:p>
            <a:pPr algn="r"/>
            <a:r>
              <a:rPr lang="en-US" sz="1800" dirty="0" err="1"/>
              <a:t>Český</a:t>
            </a:r>
            <a:r>
              <a:rPr lang="en-US" sz="1800" dirty="0"/>
              <a:t> </a:t>
            </a:r>
            <a:r>
              <a:rPr lang="en-US" sz="1800" dirty="0" err="1"/>
              <a:t>Krumlov</a:t>
            </a:r>
            <a:r>
              <a:rPr lang="en-US" sz="1800" dirty="0"/>
              <a:t>, Czech Republic </a:t>
            </a:r>
          </a:p>
          <a:p>
            <a:pPr algn="r"/>
            <a:endParaRPr lang="en-US" sz="1800" dirty="0"/>
          </a:p>
          <a:p>
            <a:pPr algn="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1202" y="1"/>
            <a:ext cx="3442627" cy="132359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nvis-dna-bg_optimized_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" y="-7633"/>
            <a:ext cx="9075148" cy="28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EE9D-9937-4F46-8FC6-F3F28E9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 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077FE-6E7C-8E47-8587-EE3FB5D03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672" y="1842647"/>
            <a:ext cx="7516904" cy="33704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11637-B0B3-F94B-A4FE-63D712E3D9D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9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</a:t>
            </a:r>
            <a:r>
              <a:rPr lang="en-US" u="sng" dirty="0"/>
              <a:t>not</a:t>
            </a:r>
            <a:r>
              <a:rPr lang="en-US" dirty="0"/>
              <a:t> use a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1" y="1417605"/>
            <a:ext cx="8514223" cy="3427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841605-1E87-6C43-B287-1FF5D2DD9967}"/>
              </a:ext>
            </a:extLst>
          </p:cNvPr>
          <p:cNvSpPr txBox="1"/>
          <p:nvPr/>
        </p:nvSpPr>
        <p:spPr>
          <a:xfrm>
            <a:off x="325821" y="5097517"/>
            <a:ext cx="6655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Hard to judge proportions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Poor use of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 to read 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Over ½ of the categories had to broken out of the pie chart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2CF83-2743-3043-8330-E1F9F81536A6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67326-2042-0847-A2C1-DDBA80C7E7EC}"/>
              </a:ext>
            </a:extLst>
          </p:cNvPr>
          <p:cNvSpPr txBox="1"/>
          <p:nvPr/>
        </p:nvSpPr>
        <p:spPr>
          <a:xfrm>
            <a:off x="4382815" y="5020607"/>
            <a:ext cx="4653390" cy="30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Ahmet </a:t>
            </a:r>
            <a:r>
              <a:rPr lang="en-US" sz="1200" dirty="0" err="1"/>
              <a:t>Zehir</a:t>
            </a:r>
            <a:r>
              <a:rPr lang="en-US" sz="1200" dirty="0"/>
              <a:t> et al. (2017) Nature Medicine doi:10.1038/nm.4333</a:t>
            </a:r>
          </a:p>
        </p:txBody>
      </p:sp>
    </p:spTree>
    <p:extLst>
      <p:ext uri="{BB962C8B-B14F-4D97-AF65-F5344CB8AC3E}">
        <p14:creationId xmlns:p14="http://schemas.microsoft.com/office/powerpoint/2010/main" val="39542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data with a redesigned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901"/>
          <a:stretch/>
        </p:blipFill>
        <p:spPr>
          <a:xfrm>
            <a:off x="2252273" y="1030011"/>
            <a:ext cx="4726596" cy="53102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FC693-67A6-F04D-8163-24EE5D110798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3B09-086F-5D40-BCFB-8472688C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articles on fundamentals of data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7A87-34AD-C845-B17A-A929B98F9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Visualizing samples with box plots</a:t>
            </a:r>
            <a:endParaRPr lang="en-US" dirty="0"/>
          </a:p>
          <a:p>
            <a:r>
              <a:rPr lang="en-US" dirty="0">
                <a:hlinkClick r:id="rId3"/>
              </a:rPr>
              <a:t>Circos plots</a:t>
            </a:r>
            <a:endParaRPr lang="en-US" dirty="0"/>
          </a:p>
          <a:p>
            <a:r>
              <a:rPr lang="en-US" dirty="0">
                <a:hlinkClick r:id="rId4"/>
              </a:rPr>
              <a:t>When to use (and not use) pie charts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Resources for choosing colors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http://colorbrewer2.org/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5"/>
              </a:rPr>
              <a:t>http://mkweb.bcgsc.ca/color/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6"/>
              </a:rPr>
              <a:t>Understanding and using Color Palettes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7"/>
              </a:rPr>
              <a:t>Color palettes for color blindness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hlinkClick r:id="rId8"/>
              </a:rPr>
              <a:t>Names for &gt;9000 colors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Including 40 beer colors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Credit to Martin </a:t>
            </a:r>
            <a:r>
              <a:rPr lang="en-US" dirty="0" err="1">
                <a:solidFill>
                  <a:schemeClr val="tx1"/>
                </a:solidFill>
              </a:rPr>
              <a:t>Krzywinski</a:t>
            </a:r>
            <a:r>
              <a:rPr lang="en-US" dirty="0">
                <a:solidFill>
                  <a:schemeClr val="tx1"/>
                </a:solidFill>
              </a:rPr>
              <a:t> for his extensive work in this area and many of the above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Best practices in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*Always* label axes</a:t>
            </a:r>
          </a:p>
          <a:p>
            <a:r>
              <a:rPr lang="en-US" dirty="0"/>
              <a:t>Consider readability of font size</a:t>
            </a:r>
          </a:p>
          <a:p>
            <a:r>
              <a:rPr lang="en-US" dirty="0"/>
              <a:t>Avoid vertical or angled text if possible</a:t>
            </a:r>
          </a:p>
          <a:p>
            <a:r>
              <a:rPr lang="en-US" dirty="0"/>
              <a:t>Avoid unnecessary use of color, point shapes, etc.</a:t>
            </a:r>
          </a:p>
          <a:p>
            <a:r>
              <a:rPr lang="en-US" dirty="0"/>
              <a:t>Chose colors wisely</a:t>
            </a:r>
          </a:p>
          <a:p>
            <a:r>
              <a:rPr lang="en-US" dirty="0"/>
              <a:t>If individual data points are being plotted and have started to really pile up on top of each other consider using a density function</a:t>
            </a:r>
          </a:p>
          <a:p>
            <a:r>
              <a:rPr lang="en-US" dirty="0"/>
              <a:t>Always be transparent about what data manipulation is taking place (e.g. log scale, filtering of outliers, etc.)</a:t>
            </a:r>
          </a:p>
        </p:txBody>
      </p:sp>
    </p:spTree>
    <p:extLst>
      <p:ext uri="{BB962C8B-B14F-4D97-AF65-F5344CB8AC3E}">
        <p14:creationId xmlns:p14="http://schemas.microsoft.com/office/powerpoint/2010/main" val="272374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from the experts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Ten Simple Rules for Better Figures</a:t>
            </a:r>
            <a:r>
              <a:rPr lang="en-US" dirty="0"/>
              <a:t> (</a:t>
            </a:r>
            <a:r>
              <a:rPr lang="en-US" dirty="0" err="1"/>
              <a:t>Rougier</a:t>
            </a:r>
            <a:r>
              <a:rPr lang="en-US" dirty="0"/>
              <a:t> et al. 2014):</a:t>
            </a:r>
          </a:p>
          <a:p>
            <a:pPr marL="0" indent="0">
              <a:buNone/>
            </a:pPr>
            <a:r>
              <a:rPr lang="en-US" dirty="0"/>
              <a:t>Scientific visualizations should act as a “a graphical interface between people and data”. Try to follow these rules.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Your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Adapt the Figure to the Support Medium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Captions Are Not Optional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Trust the Defaults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Color Effectively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Not Mislead the Reader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Avoid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Message Trumps Beauty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the Right Tool</a:t>
            </a:r>
          </a:p>
        </p:txBody>
      </p:sp>
    </p:spTree>
    <p:extLst>
      <p:ext uri="{BB962C8B-B14F-4D97-AF65-F5344CB8AC3E}">
        <p14:creationId xmlns:p14="http://schemas.microsoft.com/office/powerpoint/2010/main" val="17746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Example visualizations using R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87" y="148903"/>
            <a:ext cx="8770973" cy="571056"/>
          </a:xfrm>
        </p:spPr>
        <p:txBody>
          <a:bodyPr>
            <a:normAutofit fontScale="90000"/>
          </a:bodyPr>
          <a:lstStyle/>
          <a:p>
            <a:r>
              <a:rPr lang="en-US" dirty="0"/>
              <a:t>Histogram and scatterplot to define cell populations</a:t>
            </a:r>
          </a:p>
        </p:txBody>
      </p:sp>
      <p:pic>
        <p:nvPicPr>
          <p:cNvPr id="6" name="Picture 5" descr="aml103.clonality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6698" r="2917" b="75602"/>
          <a:stretch/>
        </p:blipFill>
        <p:spPr>
          <a:xfrm>
            <a:off x="635842" y="1305405"/>
            <a:ext cx="5658082" cy="2414675"/>
          </a:xfrm>
          <a:prstGeom prst="rect">
            <a:avLst/>
          </a:prstGeom>
        </p:spPr>
      </p:pic>
      <p:pic>
        <p:nvPicPr>
          <p:cNvPr id="7" name="Picture 6" descr="aml103.clonality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" t="42695" r="3215" b="40449"/>
          <a:stretch/>
        </p:blipFill>
        <p:spPr>
          <a:xfrm>
            <a:off x="712814" y="3894997"/>
            <a:ext cx="5578829" cy="23043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422007" y="4800021"/>
            <a:ext cx="205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coverage (X)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6478" y="870585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variant allele frequency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73903" y="2412421"/>
            <a:ext cx="126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2632" y="6040889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variant allele frequency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2631" y="6040889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variant allele frequency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04304" y="4889028"/>
            <a:ext cx="25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WGS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9327" y="435278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NF1</a:t>
            </a:r>
          </a:p>
        </p:txBody>
      </p:sp>
      <p:pic>
        <p:nvPicPr>
          <p:cNvPr id="4" name="Picture 3" descr="TumorHeterogeneity_2-clon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85" y="1305407"/>
            <a:ext cx="2387712" cy="2360071"/>
          </a:xfrm>
          <a:prstGeom prst="rect">
            <a:avLst/>
          </a:prstGeom>
        </p:spPr>
      </p:pic>
      <p:sp>
        <p:nvSpPr>
          <p:cNvPr id="1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8439" y="6482784"/>
            <a:ext cx="8118929" cy="365125"/>
          </a:xfrm>
        </p:spPr>
        <p:txBody>
          <a:bodyPr/>
          <a:lstStyle/>
          <a:p>
            <a:r>
              <a:rPr lang="en-US" dirty="0"/>
              <a:t>Malachi Griffith &lt;mgriffit@genome.wustl.edu&gt;</a:t>
            </a:r>
          </a:p>
        </p:txBody>
      </p:sp>
    </p:spTree>
    <p:extLst>
      <p:ext uri="{BB962C8B-B14F-4D97-AF65-F5344CB8AC3E}">
        <p14:creationId xmlns:p14="http://schemas.microsoft.com/office/powerpoint/2010/main" val="34747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226785" y="110803"/>
            <a:ext cx="8636100" cy="57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Clustering to define to distinct cell populations</a:t>
            </a:r>
            <a:endParaRPr lang="en" dirty="0"/>
          </a:p>
        </p:txBody>
      </p:sp>
      <p:pic>
        <p:nvPicPr>
          <p:cNvPr id="3" name="Picture 2" descr="Figure2_clonalityVisualiz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b="50065"/>
          <a:stretch/>
        </p:blipFill>
        <p:spPr>
          <a:xfrm>
            <a:off x="699267" y="913212"/>
            <a:ext cx="7908105" cy="56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58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create visualizations of genomic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exploration and interpretation of results</a:t>
            </a:r>
          </a:p>
          <a:p>
            <a:pPr lvl="1"/>
            <a:r>
              <a:rPr lang="en-US" dirty="0"/>
              <a:t>QC analysis</a:t>
            </a:r>
          </a:p>
          <a:p>
            <a:pPr lvl="1"/>
            <a:r>
              <a:rPr lang="en-US" dirty="0"/>
              <a:t>Understanding whether/how an experiment worked</a:t>
            </a:r>
          </a:p>
          <a:p>
            <a:pPr lvl="1"/>
            <a:r>
              <a:rPr lang="en-US" dirty="0"/>
              <a:t>Discovery</a:t>
            </a:r>
          </a:p>
          <a:p>
            <a:pPr lvl="1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Slides for presentations</a:t>
            </a:r>
          </a:p>
          <a:p>
            <a:pPr lvl="2"/>
            <a:r>
              <a:rPr lang="en-US" dirty="0"/>
              <a:t>e.g. Keynote, </a:t>
            </a:r>
            <a:r>
              <a:rPr lang="en-US" dirty="0" err="1"/>
              <a:t>Powerpoint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Figures for publications</a:t>
            </a:r>
          </a:p>
          <a:p>
            <a:pPr lvl="2"/>
            <a:r>
              <a:rPr lang="en-US" dirty="0"/>
              <a:t>e.g. PDFs, PNGs, etc.</a:t>
            </a:r>
          </a:p>
          <a:p>
            <a:pPr lvl="3"/>
            <a:r>
              <a:rPr lang="en-US" dirty="0"/>
              <a:t>Illustrator, Gimp, Inkscape, etc.</a:t>
            </a:r>
          </a:p>
          <a:p>
            <a:pPr lvl="3"/>
            <a:r>
              <a:rPr lang="en-US" dirty="0"/>
              <a:t>R and R Studio</a:t>
            </a:r>
          </a:p>
        </p:txBody>
      </p:sp>
    </p:spTree>
    <p:extLst>
      <p:ext uri="{BB962C8B-B14F-4D97-AF65-F5344CB8AC3E}">
        <p14:creationId xmlns:p14="http://schemas.microsoft.com/office/powerpoint/2010/main" val="309457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“cell map” to represent the variant clusters in 100 hypothetical cells of a tissue</a:t>
            </a:r>
          </a:p>
        </p:txBody>
      </p:sp>
      <p:pic>
        <p:nvPicPr>
          <p:cNvPr id="4" name="Content Placeholder 3" descr="Figure2_clonalityVisualiza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50165" r="143" b="14368"/>
          <a:stretch/>
        </p:blipFill>
        <p:spPr>
          <a:xfrm>
            <a:off x="189640" y="1483776"/>
            <a:ext cx="8646298" cy="4439448"/>
          </a:xfrm>
        </p:spPr>
      </p:pic>
    </p:spTree>
    <p:extLst>
      <p:ext uri="{BB962C8B-B14F-4D97-AF65-F5344CB8AC3E}">
        <p14:creationId xmlns:p14="http://schemas.microsoft.com/office/powerpoint/2010/main" val="272679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‘fish’ plot is used to represent sub-clones lost and gained over time</a:t>
            </a:r>
          </a:p>
        </p:txBody>
      </p:sp>
      <p:pic>
        <p:nvPicPr>
          <p:cNvPr id="4" name="Content Placeholder 3" descr="AML31.fishplot.v2.pr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825" r="2780" b="3699"/>
          <a:stretch/>
        </p:blipFill>
        <p:spPr>
          <a:xfrm>
            <a:off x="179750" y="1646390"/>
            <a:ext cx="8783695" cy="3919978"/>
          </a:xfrm>
        </p:spPr>
      </p:pic>
    </p:spTree>
    <p:extLst>
      <p:ext uri="{BB962C8B-B14F-4D97-AF65-F5344CB8AC3E}">
        <p14:creationId xmlns:p14="http://schemas.microsoft.com/office/powerpoint/2010/main" val="346714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copy number variation</a:t>
            </a:r>
          </a:p>
        </p:txBody>
      </p:sp>
      <p:pic>
        <p:nvPicPr>
          <p:cNvPr id="7" name="Content Placeholder 6" descr="Gains_chr12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44" b="-12544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1838463" y="5991583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KRAS amplification in a metastatic breast cancer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2" y="2835531"/>
            <a:ext cx="55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tumor-normal depth per 10kb window plotted</a:t>
            </a:r>
          </a:p>
        </p:txBody>
      </p:sp>
    </p:spTree>
    <p:extLst>
      <p:ext uri="{BB962C8B-B14F-4D97-AF65-F5344CB8AC3E}">
        <p14:creationId xmlns:p14="http://schemas.microsoft.com/office/powerpoint/2010/main" val="2665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‘waterfall’ plot is one way to visualize the pattern of variant recurrence in a cohort of samples</a:t>
            </a:r>
          </a:p>
        </p:txBody>
      </p:sp>
      <p:pic>
        <p:nvPicPr>
          <p:cNvPr id="6" name="Content Placeholder 5" descr="Mutation_heatmap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97" t="3136" r="-1197"/>
          <a:stretch/>
        </p:blipFill>
        <p:spPr>
          <a:xfrm>
            <a:off x="381000" y="1200727"/>
            <a:ext cx="8382000" cy="4925436"/>
          </a:xfrm>
        </p:spPr>
      </p:pic>
      <p:sp>
        <p:nvSpPr>
          <p:cNvPr id="3" name="Rectangle 2"/>
          <p:cNvSpPr/>
          <p:nvPr/>
        </p:nvSpPr>
        <p:spPr>
          <a:xfrm>
            <a:off x="2209800" y="6310937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hlinkClick r:id="rId3"/>
              </a:rPr>
              <a:t>https://github.com/griffithlab/GenVisR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0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common way to simultaneously visualize multiple features of a dataset</a:t>
            </a:r>
          </a:p>
        </p:txBody>
      </p:sp>
      <p:pic>
        <p:nvPicPr>
          <p:cNvPr id="4" name="Content Placeholder 3" descr="heatmap3_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" r="3891"/>
          <a:stretch/>
        </p:blipFill>
        <p:spPr>
          <a:xfrm>
            <a:off x="1587553" y="936617"/>
            <a:ext cx="5420347" cy="5588367"/>
          </a:xfrm>
        </p:spPr>
      </p:pic>
    </p:spTree>
    <p:extLst>
      <p:ext uri="{BB962C8B-B14F-4D97-AF65-F5344CB8AC3E}">
        <p14:creationId xmlns:p14="http://schemas.microsoft.com/office/powerpoint/2010/main" val="179105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GenVisR was created to help others make common genomic visualizations</a:t>
            </a:r>
          </a:p>
        </p:txBody>
      </p:sp>
      <p:pic>
        <p:nvPicPr>
          <p:cNvPr id="7" name="Picture 6" descr="genvi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59" y="941024"/>
            <a:ext cx="6141092" cy="56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Acknowledgements: McDonnell Genome Institute</a:t>
            </a:r>
          </a:p>
        </p:txBody>
      </p:sp>
      <p:pic>
        <p:nvPicPr>
          <p:cNvPr id="5" name="Content Placeholder 4" descr="tgi_name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r="-327"/>
          <a:stretch/>
        </p:blipFill>
        <p:spPr>
          <a:xfrm>
            <a:off x="226785" y="1397000"/>
            <a:ext cx="6336998" cy="4773574"/>
          </a:xfrm>
        </p:spPr>
      </p:pic>
      <p:sp>
        <p:nvSpPr>
          <p:cNvPr id="3" name="TextBox 2"/>
          <p:cNvSpPr txBox="1"/>
          <p:nvPr/>
        </p:nvSpPr>
        <p:spPr>
          <a:xfrm>
            <a:off x="279400" y="1040368"/>
            <a:ext cx="7105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McDonnell Genome Institute @ Washington University School of Medicine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8600" y="1447800"/>
            <a:ext cx="157937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Susan </a:t>
            </a:r>
            <a:r>
              <a:rPr lang="en-US" sz="1600" b="1" dirty="0" err="1"/>
              <a:t>Dutcher</a:t>
            </a:r>
            <a:endParaRPr lang="en-US" sz="1600" dirty="0"/>
          </a:p>
          <a:p>
            <a:r>
              <a:rPr lang="en-US" sz="1600" b="1" dirty="0"/>
              <a:t>Tim Ley</a:t>
            </a:r>
          </a:p>
          <a:p>
            <a:br>
              <a:rPr lang="en-US" sz="1600" dirty="0"/>
            </a:br>
            <a:r>
              <a:rPr lang="en-US" sz="1600" dirty="0"/>
              <a:t>Bob Fulton</a:t>
            </a:r>
          </a:p>
          <a:p>
            <a:r>
              <a:rPr lang="en-US" sz="1600" dirty="0"/>
              <a:t>Lucinda Fulton</a:t>
            </a:r>
          </a:p>
          <a:p>
            <a:r>
              <a:rPr lang="en-US" sz="1600" dirty="0"/>
              <a:t>Ira Hall</a:t>
            </a:r>
          </a:p>
          <a:p>
            <a:r>
              <a:rPr lang="en-US" sz="1600" dirty="0"/>
              <a:t>Dave Larson</a:t>
            </a:r>
          </a:p>
          <a:p>
            <a:r>
              <a:rPr lang="en-US" sz="1600" dirty="0"/>
              <a:t>Chris Maher</a:t>
            </a:r>
          </a:p>
          <a:p>
            <a:r>
              <a:rPr lang="en-US" sz="1600" dirty="0"/>
              <a:t>Lukas Wartman</a:t>
            </a:r>
          </a:p>
          <a:p>
            <a:endParaRPr lang="en-US" sz="1600" dirty="0"/>
          </a:p>
          <a:p>
            <a:r>
              <a:rPr lang="en-US" sz="1600" dirty="0"/>
              <a:t>Matt Callaway</a:t>
            </a:r>
          </a:p>
          <a:p>
            <a:r>
              <a:rPr lang="en-US" sz="1600" dirty="0"/>
              <a:t>Chris Miller</a:t>
            </a:r>
          </a:p>
          <a:p>
            <a:r>
              <a:rPr lang="en-US" sz="1600" dirty="0"/>
              <a:t>Jason Walker</a:t>
            </a:r>
          </a:p>
        </p:txBody>
      </p:sp>
    </p:spTree>
    <p:extLst>
      <p:ext uri="{BB962C8B-B14F-4D97-AF65-F5344CB8AC3E}">
        <p14:creationId xmlns:p14="http://schemas.microsoft.com/office/powerpoint/2010/main" val="632356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GenViz</a:t>
            </a:r>
            <a:r>
              <a:rPr lang="en-US" dirty="0"/>
              <a:t> course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www.genviz.org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0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Fundamentals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65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Where to learn more about the art and science of visualization: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Collection of 40 Nature Methods articles on data visualization: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“Points of View” Articles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3"/>
              </a:rPr>
              <a:t>Visual design principles lecture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13135-1D25-9041-9DB7-9B0A4E15DBE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 Martin Krzywinski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D247EE-7EE9-7041-AA7C-62DFA4B09A1C}"/>
              </a:ext>
            </a:extLst>
          </p:cNvPr>
          <p:cNvGrpSpPr/>
          <p:nvPr/>
        </p:nvGrpSpPr>
        <p:grpSpPr>
          <a:xfrm>
            <a:off x="840828" y="1702677"/>
            <a:ext cx="6920864" cy="4834758"/>
            <a:chOff x="840828" y="1702677"/>
            <a:chExt cx="6920864" cy="4834758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459FE9AF-B4E0-D44C-92AE-87C838B23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315" b="5486"/>
            <a:stretch/>
          </p:blipFill>
          <p:spPr>
            <a:xfrm>
              <a:off x="840828" y="1702677"/>
              <a:ext cx="6920864" cy="46245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247134-90B1-9040-97D3-20397AC05B57}"/>
                </a:ext>
              </a:extLst>
            </p:cNvPr>
            <p:cNvSpPr/>
            <p:nvPr/>
          </p:nvSpPr>
          <p:spPr>
            <a:xfrm>
              <a:off x="2921877" y="3710153"/>
              <a:ext cx="3573515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55BB88-F673-8E44-8AF2-424D8D592BBC}"/>
                </a:ext>
              </a:extLst>
            </p:cNvPr>
            <p:cNvSpPr/>
            <p:nvPr/>
          </p:nvSpPr>
          <p:spPr>
            <a:xfrm>
              <a:off x="5386553" y="6117022"/>
              <a:ext cx="2375139" cy="420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045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DC6-6317-2A47-9AAB-36841EB1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series is more effective (top or bottom)?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1A3B0-7207-8D4E-B86F-88EE6EC0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10"/>
          <a:stretch/>
        </p:blipFill>
        <p:spPr>
          <a:xfrm>
            <a:off x="840828" y="997096"/>
            <a:ext cx="6920864" cy="570208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B6ABA-3001-0045-8007-0A2B7571729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430"/>
          <a:stretch/>
        </p:blipFill>
        <p:spPr>
          <a:xfrm>
            <a:off x="227013" y="1337146"/>
            <a:ext cx="8636000" cy="33399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F5D24B-E7F0-5E47-8651-FABAF8A3AC24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8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0066-16EB-8A49-A7D7-BA86AE0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03261A-6284-D444-9C73-DFFEDDEA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13" y="1337145"/>
            <a:ext cx="8636000" cy="44789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4C22D-B30C-6C46-B644-92F627D2120B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9E26-922F-1248-9604-88B386EE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effective (left or right?)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D8DD8-88C1-2948-BE5C-CF03AAB2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01"/>
          <a:stretch/>
        </p:blipFill>
        <p:spPr>
          <a:xfrm>
            <a:off x="5450434" y="2123092"/>
            <a:ext cx="3423312" cy="3846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B79D8-8842-2340-8BEA-093D4BFA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1" y="2847016"/>
            <a:ext cx="5178998" cy="208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4BABF-FD04-A74D-8A19-019C24EBD98D}"/>
              </a:ext>
            </a:extLst>
          </p:cNvPr>
          <p:cNvSpPr txBox="1"/>
          <p:nvPr/>
        </p:nvSpPr>
        <p:spPr>
          <a:xfrm>
            <a:off x="70305" y="6411307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Martin Krzywinski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99039"/>
      </p:ext>
    </p:extLst>
  </p:cSld>
  <p:clrMapOvr>
    <a:masterClrMapping/>
  </p:clrMapOvr>
</p:sld>
</file>

<file path=ppt/theme/theme1.xml><?xml version="1.0" encoding="utf-8"?>
<a:theme xmlns:a="http://schemas.openxmlformats.org/drawingml/2006/main" name="MGI_PPT_template_4-3_v1b">
  <a:themeElements>
    <a:clrScheme name="Genome Institute">
      <a:dk1>
        <a:srgbClr val="26261E"/>
      </a:dk1>
      <a:lt1>
        <a:sysClr val="window" lastClr="FFFFFF"/>
      </a:lt1>
      <a:dk2>
        <a:srgbClr val="2A3D13"/>
      </a:dk2>
      <a:lt2>
        <a:srgbClr val="F8FFEE"/>
      </a:lt2>
      <a:accent1>
        <a:srgbClr val="3F8FAB"/>
      </a:accent1>
      <a:accent2>
        <a:srgbClr val="910010"/>
      </a:accent2>
      <a:accent3>
        <a:srgbClr val="7CBE30"/>
      </a:accent3>
      <a:accent4>
        <a:srgbClr val="3C1052"/>
      </a:accent4>
      <a:accent5>
        <a:srgbClr val="53BFE4"/>
      </a:accent5>
      <a:accent6>
        <a:srgbClr val="B63712"/>
      </a:accent6>
      <a:hlink>
        <a:srgbClr val="5148EB"/>
      </a:hlink>
      <a:folHlink>
        <a:srgbClr val="6B1C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GI_4-3_ratio_v1a" id="{9A0171FA-20F4-F840-B1C8-29D686AB0540}" vid="{60506783-C923-7847-B1CA-7C860CC95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MGI_PPT_template_4-3_v1b.potx</Template>
  <TotalTime>5119</TotalTime>
  <Words>1013</Words>
  <Application>Microsoft Macintosh PowerPoint</Application>
  <PresentationFormat>On-screen Show (4:3)</PresentationFormat>
  <Paragraphs>152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Trebuchet MS</vt:lpstr>
      <vt:lpstr>MGI_PPT_template_4-3_v1b</vt:lpstr>
      <vt:lpstr>Genomic data visualization and interpretation</vt:lpstr>
      <vt:lpstr>Why do we create visualizations of genomic data?</vt:lpstr>
      <vt:lpstr>PowerPoint Presentation</vt:lpstr>
      <vt:lpstr>Fundamentals of data visualization</vt:lpstr>
      <vt:lpstr>Which series is more effective (top or bottom)?</vt:lpstr>
      <vt:lpstr>Which series is more effective (top or bottom)?</vt:lpstr>
      <vt:lpstr>Which is more effective (left or right?)</vt:lpstr>
      <vt:lpstr>Which is more effective (left or right?)</vt:lpstr>
      <vt:lpstr>Which is more effective (left or right?)</vt:lpstr>
      <vt:lpstr>When to use a pie chart</vt:lpstr>
      <vt:lpstr>When to not use a pie chart</vt:lpstr>
      <vt:lpstr>Same data with a redesigned approach</vt:lpstr>
      <vt:lpstr>Selected articles on fundamentals of data viz</vt:lpstr>
      <vt:lpstr>PowerPoint Presentation</vt:lpstr>
      <vt:lpstr>Best practices from this workshop</vt:lpstr>
      <vt:lpstr>Best practices from the experts</vt:lpstr>
      <vt:lpstr>PowerPoint Presentation</vt:lpstr>
      <vt:lpstr>Histogram and scatterplot to define cell populations</vt:lpstr>
      <vt:lpstr>Clustering to define to distinct cell populations</vt:lpstr>
      <vt:lpstr>Using a “cell map” to represent the variant clusters in 100 hypothetical cells of a tissue</vt:lpstr>
      <vt:lpstr>A ‘fish’ plot is used to represent sub-clones lost and gained over time</vt:lpstr>
      <vt:lpstr>Visualizing copy number variation</vt:lpstr>
      <vt:lpstr>A ‘waterfall’ plot is one way to visualize the pattern of variant recurrence in a cohort of samples</vt:lpstr>
      <vt:lpstr>Heatmaps are a common way to simultaneously visualize multiple features of a dataset</vt:lpstr>
      <vt:lpstr>GenVisR was created to help others make common genomic visualizations</vt:lpstr>
      <vt:lpstr>Acknowledgements: McDonnell Genome Institute</vt:lpstr>
      <vt:lpstr>Introduction to GenViz course site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Malachi Griffith</cp:lastModifiedBy>
  <cp:revision>135</cp:revision>
  <cp:lastPrinted>2019-01-10T15:38:18Z</cp:lastPrinted>
  <dcterms:created xsi:type="dcterms:W3CDTF">2015-05-07T20:45:54Z</dcterms:created>
  <dcterms:modified xsi:type="dcterms:W3CDTF">2020-01-09T20:08:34Z</dcterms:modified>
</cp:coreProperties>
</file>